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embeddedFontLst>
    <p:embeddedFont>
      <p:font typeface="Fraunces" panose="020B0604020202020204" charset="0"/>
      <p:regular r:id="rId11"/>
      <p:bold r:id="rId12"/>
      <p:italic r:id="rId13"/>
      <p:boldItalic r:id="rId14"/>
    </p:embeddedFont>
    <p:embeddedFont>
      <p:font typeface="Karla" pitchFamily="2" charset="0"/>
      <p:regular r:id="rId15"/>
      <p:bold r:id="rId16"/>
      <p:italic r:id="rId17"/>
      <p:boldItalic r:id="rId18"/>
    </p:embeddedFont>
    <p:embeddedFont>
      <p:font typeface="Mada" panose="020B0604020202020204" charset="-78"/>
      <p:regular r:id="rId19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78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6a3a6611153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6a3a6611153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6a3a6611546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6a3a6611546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6a3a661199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6a3a6611991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6a3a6611b24a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6a3a6611b24a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6a3a6611b273d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6a3a6611b273d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6a3a6611ce94b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6a3a6611ce94b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6a3a6611cf1e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6a3a6611cf1e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6a3a6611cf84a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6a3a6611cf84a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app.chalkie.ai/player/a2175a27-beed-4f8b-a6b6-f8a36a8ed2c5/074276a8-eaf3-42e5-9686-06e9e65c1fd5?source=exported_presentation&amp;exportFormat=pptx" TargetMode="Externa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app.chalkie.ai/player/a2175a27-beed-4f8b-a6b6-f8a36a8ed2c5/ed99dfff-f419-401d-808e-f75de181434f?source=exported_presentation&amp;exportFormat=pptx" TargetMode="Externa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7260" y="742950"/>
            <a:ext cx="3657600" cy="36576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4914900" y="1154430"/>
            <a:ext cx="38292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Writing a Clear Complaint Letter</a:t>
            </a:r>
            <a:endParaRPr sz="360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4914900" y="2971800"/>
            <a:ext cx="38292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Being polite and firm to get things fixed!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750" y="2137678"/>
            <a:ext cx="2697480" cy="1713964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11830" y="1566178"/>
            <a:ext cx="2697480" cy="1713964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49340" y="2137678"/>
            <a:ext cx="2697480" cy="1713964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What's in a Letter?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285750" y="845820"/>
            <a:ext cx="85725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Remember our three magic ingredients for a perfect complaint!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285750" y="3966210"/>
            <a:ext cx="2697600" cy="9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2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Problem</a:t>
            </a:r>
            <a:r>
              <a:rPr lang="en" sz="162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 - What is wrong? (e.g., The toy is broken).</a:t>
            </a:r>
            <a:endParaRPr sz="162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3211830" y="3394710"/>
            <a:ext cx="2697600" cy="11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Reason</a:t>
            </a: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 - Why is it a problem? (e.g., I cannot play).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6149340" y="3966210"/>
            <a:ext cx="26976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2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Outcome</a:t>
            </a:r>
            <a:r>
              <a:rPr lang="en" sz="162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 - What do you want? (e.g., A new toy).</a:t>
            </a:r>
            <a:endParaRPr sz="162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49490" y="-91440"/>
            <a:ext cx="1828800" cy="182880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Quick Check!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285750" y="1143000"/>
            <a:ext cx="85725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 b="1">
                <a:solidFill>
                  <a:srgbClr val="D4F5F5"/>
                </a:solidFill>
                <a:latin typeface="Mada"/>
                <a:ea typeface="Mada"/>
                <a:cs typeface="Mada"/>
                <a:sym typeface="Mada"/>
              </a:rPr>
              <a:t>Question 1:</a:t>
            </a:r>
            <a:endParaRPr sz="1980" b="1">
              <a:solidFill>
                <a:srgbClr val="D4F5F5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do we call the part that explains what is wrong?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285750" y="2286000"/>
            <a:ext cx="85725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 b="1">
                <a:solidFill>
                  <a:srgbClr val="D4F5F5"/>
                </a:solidFill>
                <a:latin typeface="Mada"/>
                <a:ea typeface="Mada"/>
                <a:cs typeface="Mada"/>
                <a:sym typeface="Mada"/>
              </a:rPr>
              <a:t>Question 2:</a:t>
            </a:r>
            <a:endParaRPr sz="1980" b="1">
              <a:solidFill>
                <a:srgbClr val="D4F5F5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is an 'Outcome' in a complaint letter?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85750" y="3429000"/>
            <a:ext cx="85725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 b="1">
                <a:solidFill>
                  <a:srgbClr val="D4F5F5"/>
                </a:solidFill>
                <a:latin typeface="Mada"/>
                <a:ea typeface="Mada"/>
                <a:cs typeface="Mada"/>
                <a:sym typeface="Mada"/>
              </a:rPr>
              <a:t>Question 3:</a:t>
            </a:r>
            <a:endParaRPr sz="1980" b="1">
              <a:solidFill>
                <a:srgbClr val="D4F5F5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Is 'I want a new toy' a problem or an outcome?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78" name="Google Shape;78;p15"/>
          <p:cNvSpPr txBox="1"/>
          <p:nvPr/>
        </p:nvSpPr>
        <p:spPr>
          <a:xfrm>
            <a:off x="4743450" y="4389120"/>
            <a:ext cx="39663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20">
                <a:solidFill>
                  <a:srgbClr val="D4F5F5"/>
                </a:solidFill>
                <a:latin typeface="Mada"/>
                <a:ea typeface="Mada"/>
                <a:cs typeface="Mada"/>
                <a:sym typeface="Mada"/>
              </a:rPr>
              <a:t>Answers on the next slide...</a:t>
            </a:r>
            <a:endParaRPr sz="1620">
              <a:solidFill>
                <a:srgbClr val="D4F5F5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Quick Check!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84" name="Google Shape;84;p16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✅​</a:t>
            </a:r>
            <a:endParaRPr sz="36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5" name="Google Shape;85;p16"/>
          <p:cNvSpPr txBox="1"/>
          <p:nvPr/>
        </p:nvSpPr>
        <p:spPr>
          <a:xfrm>
            <a:off x="285750" y="1143000"/>
            <a:ext cx="85725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 b="1">
                <a:solidFill>
                  <a:srgbClr val="D4F5F5"/>
                </a:solidFill>
                <a:latin typeface="Mada"/>
                <a:ea typeface="Mada"/>
                <a:cs typeface="Mada"/>
                <a:sym typeface="Mada"/>
              </a:rPr>
              <a:t>Answer 1:</a:t>
            </a:r>
            <a:endParaRPr sz="1980" b="1">
              <a:solidFill>
                <a:srgbClr val="D4F5F5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The Problem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6" name="Google Shape;86;p16"/>
          <p:cNvSpPr txBox="1"/>
          <p:nvPr/>
        </p:nvSpPr>
        <p:spPr>
          <a:xfrm>
            <a:off x="285750" y="2286000"/>
            <a:ext cx="85725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 b="1">
                <a:solidFill>
                  <a:srgbClr val="D4F5F5"/>
                </a:solidFill>
                <a:latin typeface="Mada"/>
                <a:ea typeface="Mada"/>
                <a:cs typeface="Mada"/>
                <a:sym typeface="Mada"/>
              </a:rPr>
              <a:t>Answer 2:</a:t>
            </a:r>
            <a:endParaRPr sz="1980" b="1">
              <a:solidFill>
                <a:srgbClr val="D4F5F5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you want the shop to do to help.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87" name="Google Shape;87;p16"/>
          <p:cNvSpPr txBox="1"/>
          <p:nvPr/>
        </p:nvSpPr>
        <p:spPr>
          <a:xfrm>
            <a:off x="285750" y="3429000"/>
            <a:ext cx="85725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 b="1">
                <a:solidFill>
                  <a:srgbClr val="D4F5F5"/>
                </a:solidFill>
                <a:latin typeface="Mada"/>
                <a:ea typeface="Mada"/>
                <a:cs typeface="Mada"/>
                <a:sym typeface="Mada"/>
              </a:rPr>
              <a:t>Answer 3:</a:t>
            </a:r>
            <a:endParaRPr sz="1980" b="1">
              <a:solidFill>
                <a:srgbClr val="D4F5F5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An outcome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880" y="845820"/>
            <a:ext cx="3828789" cy="401193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7"/>
          <p:cNvSpPr/>
          <p:nvPr/>
        </p:nvSpPr>
        <p:spPr>
          <a:xfrm>
            <a:off x="4286250" y="1748790"/>
            <a:ext cx="4572000" cy="1245900"/>
          </a:xfrm>
          <a:prstGeom prst="roundRect">
            <a:avLst>
              <a:gd name="adj" fmla="val 16667"/>
            </a:avLst>
          </a:prstGeom>
          <a:solidFill>
            <a:srgbClr val="5AC8A5">
              <a:alpha val="14900"/>
            </a:srgbClr>
          </a:solidFill>
          <a:ln w="12700" cap="flat" cmpd="sng">
            <a:solidFill>
              <a:srgbClr val="084D36">
                <a:alpha val="2000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17"/>
          <p:cNvSpPr txBox="1"/>
          <p:nvPr/>
        </p:nvSpPr>
        <p:spPr>
          <a:xfrm>
            <a:off x="4309110" y="1805940"/>
            <a:ext cx="457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60">
                <a:solidFill>
                  <a:srgbClr val="9FE1CB"/>
                </a:solidFill>
              </a:rPr>
              <a:t>🔍</a:t>
            </a:r>
            <a:endParaRPr sz="2160">
              <a:solidFill>
                <a:srgbClr val="9FE1CB"/>
              </a:solidFill>
            </a:endParaRPr>
          </a:p>
        </p:txBody>
      </p:sp>
      <p:sp>
        <p:nvSpPr>
          <p:cNvPr id="95" name="Google Shape;95;p17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Using Polite Power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96" name="Google Shape;96;p17"/>
          <p:cNvSpPr txBox="1"/>
          <p:nvPr/>
        </p:nvSpPr>
        <p:spPr>
          <a:xfrm>
            <a:off x="4286250" y="845820"/>
            <a:ext cx="45720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When complaining, use polite language. It helps people listen!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97" name="Google Shape;97;p17"/>
          <p:cNvSpPr txBox="1"/>
          <p:nvPr/>
        </p:nvSpPr>
        <p:spPr>
          <a:xfrm>
            <a:off x="4766310" y="1771650"/>
            <a:ext cx="39777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9FE1CB"/>
                </a:solidFill>
                <a:latin typeface="Mada"/>
                <a:ea typeface="Mada"/>
                <a:cs typeface="Mada"/>
                <a:sym typeface="Mada"/>
              </a:rPr>
              <a:t>Example</a:t>
            </a:r>
            <a:endParaRPr sz="1800" b="1">
              <a:solidFill>
                <a:srgbClr val="9FE1CB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9FE1CB"/>
                </a:solidFill>
                <a:latin typeface="Mada"/>
                <a:ea typeface="Mada"/>
                <a:cs typeface="Mada"/>
                <a:sym typeface="Mada"/>
              </a:rPr>
              <a:t>Instead of 'Your food was yucky!', say 'I did not like this meal.'</a:t>
            </a:r>
            <a:endParaRPr sz="1980">
              <a:solidFill>
                <a:srgbClr val="9FE1CB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98" name="Google Shape;98;p17"/>
          <p:cNvSpPr txBox="1"/>
          <p:nvPr/>
        </p:nvSpPr>
        <p:spPr>
          <a:xfrm>
            <a:off x="4286250" y="3131820"/>
            <a:ext cx="4572000" cy="12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60" b="1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Try this:</a:t>
            </a:r>
            <a:endParaRPr sz="2160" b="1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Change 'Fix it now!' to 'Could you please help?'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8"/>
          <p:cNvSpPr/>
          <p:nvPr/>
        </p:nvSpPr>
        <p:spPr>
          <a:xfrm>
            <a:off x="285750" y="1291590"/>
            <a:ext cx="8572500" cy="857400"/>
          </a:xfrm>
          <a:prstGeom prst="roundRect">
            <a:avLst>
              <a:gd name="adj" fmla="val 16667"/>
            </a:avLst>
          </a:prstGeom>
          <a:solidFill>
            <a:srgbClr val="FFF4F1"/>
          </a:solidFill>
          <a:ln w="762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4" name="Google Shape;10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0070" y="1600569"/>
            <a:ext cx="251460" cy="239293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8"/>
          <p:cNvSpPr/>
          <p:nvPr/>
        </p:nvSpPr>
        <p:spPr>
          <a:xfrm>
            <a:off x="902970" y="1291590"/>
            <a:ext cx="58980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>
                <a:latin typeface="Karla"/>
                <a:ea typeface="Karla"/>
                <a:cs typeface="Karla"/>
                <a:sym typeface="Karla"/>
              </a:rPr>
              <a:t>Calling the Toy Shop</a:t>
            </a:r>
            <a:endParaRPr sz="1800" i="1"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6" name="Google Shape;106;p18">
            <a:hlinkClick r:id="rId5"/>
          </p:cNvPr>
          <p:cNvSpPr/>
          <p:nvPr/>
        </p:nvSpPr>
        <p:spPr>
          <a:xfrm>
            <a:off x="6983730" y="1520190"/>
            <a:ext cx="1600200" cy="400200"/>
          </a:xfrm>
          <a:prstGeom prst="roundRect">
            <a:avLst>
              <a:gd name="adj" fmla="val 16667"/>
            </a:avLst>
          </a:prstGeom>
          <a:solidFill>
            <a:srgbClr val="2C6E49"/>
          </a:solidFill>
          <a:ln w="12700" cap="flat" cmpd="sng">
            <a:solidFill>
              <a:srgbClr val="2C6E4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40">
                <a:solidFill>
                  <a:srgbClr val="FFFFFF"/>
                </a:solidFill>
                <a:uFill>
                  <a:noFill/>
                </a:uFill>
                <a:latin typeface="Inter SemiBold"/>
                <a:ea typeface="Inter SemiBold"/>
                <a:cs typeface="Inter SemiBold"/>
                <a:sym typeface="Inter SemiBol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▶ Play audio</a:t>
            </a:r>
            <a:endParaRPr sz="1440">
              <a:solidFill>
                <a:srgbClr val="FFFFFF"/>
              </a:solidFill>
              <a:latin typeface="Inter SemiBold"/>
              <a:ea typeface="Inter SemiBold"/>
              <a:cs typeface="Inter SemiBold"/>
              <a:sym typeface="Inter SemiBold"/>
            </a:endParaRPr>
          </a:p>
        </p:txBody>
      </p:sp>
      <p:sp>
        <p:nvSpPr>
          <p:cNvPr id="107" name="Google Shape;107;p18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A Phone Complaint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108" name="Google Shape;108;p18"/>
          <p:cNvSpPr txBox="1"/>
          <p:nvPr/>
        </p:nvSpPr>
        <p:spPr>
          <a:xfrm>
            <a:off x="285750" y="742950"/>
            <a:ext cx="85725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Listen to the audio and answer the questions</a:t>
            </a:r>
            <a:endParaRPr sz="18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09" name="Google Shape;109;p18"/>
          <p:cNvSpPr txBox="1"/>
          <p:nvPr/>
        </p:nvSpPr>
        <p:spPr>
          <a:xfrm>
            <a:off x="285750" y="268605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1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10" name="Google Shape;110;p18"/>
          <p:cNvSpPr txBox="1"/>
          <p:nvPr/>
        </p:nvSpPr>
        <p:spPr>
          <a:xfrm>
            <a:off x="788670" y="268605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item was Mrs. Smith calling about?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11" name="Google Shape;111;p18"/>
          <p:cNvSpPr txBox="1"/>
          <p:nvPr/>
        </p:nvSpPr>
        <p:spPr>
          <a:xfrm>
            <a:off x="285750" y="318897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2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12" name="Google Shape;112;p18"/>
          <p:cNvSpPr txBox="1"/>
          <p:nvPr/>
        </p:nvSpPr>
        <p:spPr>
          <a:xfrm>
            <a:off x="788670" y="318897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was the problem with the item?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13" name="Google Shape;113;p18"/>
          <p:cNvSpPr txBox="1"/>
          <p:nvPr/>
        </p:nvSpPr>
        <p:spPr>
          <a:xfrm>
            <a:off x="285750" y="369189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3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14" name="Google Shape;114;p18"/>
          <p:cNvSpPr txBox="1"/>
          <p:nvPr/>
        </p:nvSpPr>
        <p:spPr>
          <a:xfrm>
            <a:off x="788670" y="369189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What was the desired outcome?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15" name="Google Shape;115;p18"/>
          <p:cNvSpPr txBox="1"/>
          <p:nvPr/>
        </p:nvSpPr>
        <p:spPr>
          <a:xfrm>
            <a:off x="285750" y="419481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4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16" name="Google Shape;116;p18"/>
          <p:cNvSpPr txBox="1"/>
          <p:nvPr/>
        </p:nvSpPr>
        <p:spPr>
          <a:xfrm>
            <a:off x="788670" y="419481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Was Mrs. Smith polite or rude?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17" name="Google Shape;117;p18"/>
          <p:cNvSpPr txBox="1"/>
          <p:nvPr/>
        </p:nvSpPr>
        <p:spPr>
          <a:xfrm>
            <a:off x="4743450" y="4389120"/>
            <a:ext cx="39663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20">
                <a:solidFill>
                  <a:srgbClr val="D4F5F5"/>
                </a:solidFill>
                <a:latin typeface="Mada"/>
                <a:ea typeface="Mada"/>
                <a:cs typeface="Mada"/>
                <a:sym typeface="Mada"/>
              </a:rPr>
              <a:t>Answers on the next slide...</a:t>
            </a:r>
            <a:endParaRPr sz="1620">
              <a:solidFill>
                <a:srgbClr val="D4F5F5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9"/>
          <p:cNvSpPr/>
          <p:nvPr/>
        </p:nvSpPr>
        <p:spPr>
          <a:xfrm>
            <a:off x="285750" y="1291590"/>
            <a:ext cx="8572500" cy="857400"/>
          </a:xfrm>
          <a:prstGeom prst="roundRect">
            <a:avLst>
              <a:gd name="adj" fmla="val 16667"/>
            </a:avLst>
          </a:prstGeom>
          <a:solidFill>
            <a:srgbClr val="FFF4F1"/>
          </a:solidFill>
          <a:ln w="762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3" name="Google Shape;12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0070" y="1600569"/>
            <a:ext cx="251460" cy="239293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9"/>
          <p:cNvSpPr/>
          <p:nvPr/>
        </p:nvSpPr>
        <p:spPr>
          <a:xfrm>
            <a:off x="902970" y="1291590"/>
            <a:ext cx="58980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i="1">
                <a:latin typeface="Karla"/>
                <a:ea typeface="Karla"/>
                <a:cs typeface="Karla"/>
                <a:sym typeface="Karla"/>
              </a:rPr>
              <a:t>Calling the Toy Shop</a:t>
            </a:r>
            <a:endParaRPr sz="1800" i="1"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5" name="Google Shape;125;p19">
            <a:hlinkClick r:id="rId5"/>
          </p:cNvPr>
          <p:cNvSpPr/>
          <p:nvPr/>
        </p:nvSpPr>
        <p:spPr>
          <a:xfrm>
            <a:off x="6983730" y="1520190"/>
            <a:ext cx="1600200" cy="400200"/>
          </a:xfrm>
          <a:prstGeom prst="roundRect">
            <a:avLst>
              <a:gd name="adj" fmla="val 16667"/>
            </a:avLst>
          </a:prstGeom>
          <a:solidFill>
            <a:srgbClr val="2C6E49"/>
          </a:solidFill>
          <a:ln w="12700" cap="flat" cmpd="sng">
            <a:solidFill>
              <a:srgbClr val="2C6E4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40">
                <a:solidFill>
                  <a:srgbClr val="FFFFFF"/>
                </a:solidFill>
                <a:uFill>
                  <a:noFill/>
                </a:uFill>
                <a:latin typeface="Inter SemiBold"/>
                <a:ea typeface="Inter SemiBold"/>
                <a:cs typeface="Inter SemiBold"/>
                <a:sym typeface="Inter SemiBol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▶ Play audio</a:t>
            </a:r>
            <a:endParaRPr sz="1440">
              <a:solidFill>
                <a:srgbClr val="FFFFFF"/>
              </a:solidFill>
              <a:latin typeface="Inter SemiBold"/>
              <a:ea typeface="Inter SemiBold"/>
              <a:cs typeface="Inter SemiBold"/>
              <a:sym typeface="Inter SemiBold"/>
            </a:endParaRPr>
          </a:p>
        </p:txBody>
      </p:sp>
      <p:sp>
        <p:nvSpPr>
          <p:cNvPr id="126" name="Google Shape;126;p19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A Phone Complaint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127" name="Google Shape;127;p19"/>
          <p:cNvSpPr txBox="1"/>
          <p:nvPr/>
        </p:nvSpPr>
        <p:spPr>
          <a:xfrm>
            <a:off x="285750" y="742950"/>
            <a:ext cx="85725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Check your answers below</a:t>
            </a:r>
            <a:endParaRPr sz="18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8" name="Google Shape;128;p19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✅​</a:t>
            </a:r>
            <a:endParaRPr sz="360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29" name="Google Shape;129;p19"/>
          <p:cNvSpPr txBox="1"/>
          <p:nvPr/>
        </p:nvSpPr>
        <p:spPr>
          <a:xfrm>
            <a:off x="285750" y="268605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1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0" name="Google Shape;130;p19"/>
          <p:cNvSpPr txBox="1"/>
          <p:nvPr/>
        </p:nvSpPr>
        <p:spPr>
          <a:xfrm>
            <a:off x="788670" y="268605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A puzzle.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1" name="Google Shape;131;p19"/>
          <p:cNvSpPr txBox="1"/>
          <p:nvPr/>
        </p:nvSpPr>
        <p:spPr>
          <a:xfrm>
            <a:off x="285750" y="318897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2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2" name="Google Shape;132;p19"/>
          <p:cNvSpPr txBox="1"/>
          <p:nvPr/>
        </p:nvSpPr>
        <p:spPr>
          <a:xfrm>
            <a:off x="788670" y="318897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Two pieces were missing.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3" name="Google Shape;133;p19"/>
          <p:cNvSpPr txBox="1"/>
          <p:nvPr/>
        </p:nvSpPr>
        <p:spPr>
          <a:xfrm>
            <a:off x="285750" y="369189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3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4" name="Google Shape;134;p19"/>
          <p:cNvSpPr txBox="1"/>
          <p:nvPr/>
        </p:nvSpPr>
        <p:spPr>
          <a:xfrm>
            <a:off x="788670" y="369189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Mrs. Smith wanted a new puzzle.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5" name="Google Shape;135;p19"/>
          <p:cNvSpPr txBox="1"/>
          <p:nvPr/>
        </p:nvSpPr>
        <p:spPr>
          <a:xfrm>
            <a:off x="285750" y="4194810"/>
            <a:ext cx="388500" cy="388500"/>
          </a:xfrm>
          <a:prstGeom prst="rect">
            <a:avLst/>
          </a:prstGeom>
          <a:solidFill>
            <a:srgbClr val="D4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160">
                <a:solidFill>
                  <a:srgbClr val="FFFFFF"/>
                </a:solidFill>
                <a:latin typeface="Mada"/>
                <a:ea typeface="Mada"/>
                <a:cs typeface="Mada"/>
                <a:sym typeface="Mada"/>
              </a:rPr>
              <a:t>4</a:t>
            </a:r>
            <a:endParaRPr sz="2160">
              <a:solidFill>
                <a:srgbClr val="FFFFFF"/>
              </a:solidFill>
              <a:latin typeface="Mada"/>
              <a:ea typeface="Mada"/>
              <a:cs typeface="Mada"/>
              <a:sym typeface="Mada"/>
            </a:endParaRPr>
          </a:p>
        </p:txBody>
      </p:sp>
      <p:sp>
        <p:nvSpPr>
          <p:cNvPr id="136" name="Google Shape;136;p19"/>
          <p:cNvSpPr txBox="1"/>
          <p:nvPr/>
        </p:nvSpPr>
        <p:spPr>
          <a:xfrm>
            <a:off x="788670" y="4194810"/>
            <a:ext cx="8069700" cy="38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51617"/>
                </a:solidFill>
                <a:latin typeface="Mada"/>
                <a:ea typeface="Mada"/>
                <a:cs typeface="Mada"/>
                <a:sym typeface="Mada"/>
              </a:rPr>
              <a:t>She was polite (she said please and thank you).</a:t>
            </a:r>
            <a:endParaRPr sz="1980">
              <a:solidFill>
                <a:srgbClr val="151617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60120" y="1908810"/>
            <a:ext cx="2697480" cy="2331720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0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D4F5F5"/>
                </a:solidFill>
                <a:latin typeface="Fraunces"/>
                <a:ea typeface="Fraunces"/>
                <a:cs typeface="Fraunces"/>
                <a:sym typeface="Fraunces"/>
              </a:rPr>
              <a:t>Your Turn: Write a Letter!</a:t>
            </a:r>
            <a:endParaRPr sz="3240" b="1">
              <a:solidFill>
                <a:srgbClr val="D4F5F5"/>
              </a:solidFill>
              <a:latin typeface="Fraunces"/>
              <a:ea typeface="Fraunces"/>
              <a:cs typeface="Fraunces"/>
              <a:sym typeface="Fraunces"/>
            </a:endParaRPr>
          </a:p>
        </p:txBody>
      </p:sp>
      <p:sp>
        <p:nvSpPr>
          <p:cNvPr id="144" name="Google Shape;144;p20"/>
          <p:cNvSpPr txBox="1"/>
          <p:nvPr/>
        </p:nvSpPr>
        <p:spPr>
          <a:xfrm>
            <a:off x="3806190" y="1440180"/>
            <a:ext cx="4194900" cy="312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040F0F"/>
                </a:solidFill>
                <a:latin typeface="Mada"/>
                <a:ea typeface="Mada"/>
                <a:cs typeface="Mada"/>
                <a:sym typeface="Mada"/>
              </a:rPr>
              <a:t>Dear Shop Manager, I bought a superhero cape, but the gold star fell off immediately. I cannot wear this to my party as intended. Please provide a full refund for this defective item. Thank you for your assistance. Sincerely, A Disappointed Customer.</a:t>
            </a:r>
            <a:endParaRPr sz="1980">
              <a:solidFill>
                <a:srgbClr val="040F0F"/>
              </a:solidFill>
              <a:latin typeface="Mada"/>
              <a:ea typeface="Mada"/>
              <a:cs typeface="Mada"/>
              <a:sym typeface="Mad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369</Words>
  <Application>Microsoft Office PowerPoint</Application>
  <PresentationFormat>On-screen Show (16:9)</PresentationFormat>
  <Paragraphs>58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Inter SemiBold</vt:lpstr>
      <vt:lpstr>Mada</vt:lpstr>
      <vt:lpstr>Karla</vt:lpstr>
      <vt:lpstr>Arial</vt:lpstr>
      <vt:lpstr>Fraunces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Strange</dc:creator>
  <cp:lastModifiedBy>Lacey Weeks</cp:lastModifiedBy>
  <cp:revision>1</cp:revision>
  <dcterms:modified xsi:type="dcterms:W3CDTF">2026-06-26T06:22:54Z</dcterms:modified>
</cp:coreProperties>
</file>